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3" r:id="rId7"/>
    <p:sldId id="262"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366382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4163537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C50019-A976-4827-A26E-B56667AC0C7C}"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4646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562343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C50019-A976-4827-A26E-B56667AC0C7C}"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4317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4039046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969818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1395846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182926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D5C62BF9-90D1-4819-B048-740CCDD212C0}" type="datetimeFigureOut">
              <a:rPr lang="nl-NL" smtClean="0"/>
              <a:t>18-5-2020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95441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0272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5C62BF9-90D1-4819-B048-740CCDD212C0}" type="datetimeFigureOut">
              <a:rPr lang="nl-NL" smtClean="0"/>
              <a:t>18-5-2020</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169394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D5C62BF9-90D1-4819-B048-740CCDD212C0}" type="datetimeFigureOut">
              <a:rPr lang="nl-NL" smtClean="0"/>
              <a:t>18-5-2020</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2695005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62BF9-90D1-4819-B048-740CCDD212C0}" type="datetimeFigureOut">
              <a:rPr lang="nl-NL" smtClean="0"/>
              <a:t>18-5-2020</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68548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4194501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5C62BF9-90D1-4819-B048-740CCDD212C0}" type="datetimeFigureOut">
              <a:rPr lang="nl-NL" smtClean="0"/>
              <a:t>18-5-2020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C50019-A976-4827-A26E-B56667AC0C7C}" type="slidenum">
              <a:rPr lang="nl-NL" smtClean="0"/>
              <a:t>‹nr.›</a:t>
            </a:fld>
            <a:endParaRPr lang="nl-NL"/>
          </a:p>
        </p:txBody>
      </p:sp>
    </p:spTree>
    <p:extLst>
      <p:ext uri="{BB962C8B-B14F-4D97-AF65-F5344CB8AC3E}">
        <p14:creationId xmlns:p14="http://schemas.microsoft.com/office/powerpoint/2010/main" val="424747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C62BF9-90D1-4819-B048-740CCDD212C0}" type="datetimeFigureOut">
              <a:rPr lang="nl-NL" smtClean="0"/>
              <a:t>18-5-2020</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3C50019-A976-4827-A26E-B56667AC0C7C}" type="slidenum">
              <a:rPr lang="nl-NL" smtClean="0"/>
              <a:t>‹nr.›</a:t>
            </a:fld>
            <a:endParaRPr lang="nl-NL"/>
          </a:p>
        </p:txBody>
      </p:sp>
    </p:spTree>
    <p:extLst>
      <p:ext uri="{BB962C8B-B14F-4D97-AF65-F5344CB8AC3E}">
        <p14:creationId xmlns:p14="http://schemas.microsoft.com/office/powerpoint/2010/main" val="4247105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4D30D-774A-4854-B13A-D16C0DB2EBC6}"/>
              </a:ext>
            </a:extLst>
          </p:cNvPr>
          <p:cNvSpPr>
            <a:spLocks noGrp="1"/>
          </p:cNvSpPr>
          <p:nvPr>
            <p:ph type="ctrTitle"/>
          </p:nvPr>
        </p:nvSpPr>
        <p:spPr/>
        <p:txBody>
          <a:bodyPr/>
          <a:lstStyle/>
          <a:p>
            <a:r>
              <a:rPr lang="nl-NL" dirty="0"/>
              <a:t>Maandag 18 mei </a:t>
            </a:r>
          </a:p>
        </p:txBody>
      </p:sp>
      <p:sp>
        <p:nvSpPr>
          <p:cNvPr id="3" name="Ondertitel 2">
            <a:extLst>
              <a:ext uri="{FF2B5EF4-FFF2-40B4-BE49-F238E27FC236}">
                <a16:creationId xmlns:a16="http://schemas.microsoft.com/office/drawing/2014/main" id="{BD65AB01-7B36-4675-B61B-630D3790638D}"/>
              </a:ext>
            </a:extLst>
          </p:cNvPr>
          <p:cNvSpPr>
            <a:spLocks noGrp="1"/>
          </p:cNvSpPr>
          <p:nvPr>
            <p:ph type="subTitle" idx="1"/>
          </p:nvPr>
        </p:nvSpPr>
        <p:spPr/>
        <p:txBody>
          <a:bodyPr/>
          <a:lstStyle/>
          <a:p>
            <a:r>
              <a:rPr lang="nl-NL" dirty="0"/>
              <a:t>10 vwo</a:t>
            </a:r>
          </a:p>
        </p:txBody>
      </p:sp>
    </p:spTree>
    <p:extLst>
      <p:ext uri="{BB962C8B-B14F-4D97-AF65-F5344CB8AC3E}">
        <p14:creationId xmlns:p14="http://schemas.microsoft.com/office/powerpoint/2010/main" val="20518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19DF6D-7E14-4ECE-B8A9-8C0F5B1448D5}"/>
              </a:ext>
            </a:extLst>
          </p:cNvPr>
          <p:cNvSpPr>
            <a:spLocks noGrp="1"/>
          </p:cNvSpPr>
          <p:nvPr>
            <p:ph type="title"/>
          </p:nvPr>
        </p:nvSpPr>
        <p:spPr/>
        <p:txBody>
          <a:bodyPr/>
          <a:lstStyle/>
          <a:p>
            <a:r>
              <a:rPr lang="nl-NL" dirty="0"/>
              <a:t>Hou werktijd in de gaten:</a:t>
            </a:r>
          </a:p>
        </p:txBody>
      </p:sp>
      <p:sp>
        <p:nvSpPr>
          <p:cNvPr id="3" name="Tijdelijke aanduiding voor inhoud 2">
            <a:extLst>
              <a:ext uri="{FF2B5EF4-FFF2-40B4-BE49-F238E27FC236}">
                <a16:creationId xmlns:a16="http://schemas.microsoft.com/office/drawing/2014/main" id="{5BEB4AD7-B762-4143-A12E-988E96E9145D}"/>
              </a:ext>
            </a:extLst>
          </p:cNvPr>
          <p:cNvSpPr>
            <a:spLocks noGrp="1"/>
          </p:cNvSpPr>
          <p:nvPr>
            <p:ph idx="1"/>
          </p:nvPr>
        </p:nvSpPr>
        <p:spPr/>
        <p:txBody>
          <a:bodyPr/>
          <a:lstStyle/>
          <a:p>
            <a:r>
              <a:rPr lang="nl-NL" dirty="0"/>
              <a:t>Woordenschat; max. 15 - 30 minuten.</a:t>
            </a:r>
          </a:p>
          <a:p>
            <a:r>
              <a:rPr lang="nl-NL" dirty="0"/>
              <a:t>Artikel zoeken; 10- 20 minuten. </a:t>
            </a:r>
          </a:p>
          <a:p>
            <a:r>
              <a:rPr lang="nl-NL" dirty="0"/>
              <a:t>Boek lezen: afspraken maken, boek opzoeken. Starten met lezen……</a:t>
            </a:r>
          </a:p>
          <a:p>
            <a:endParaRPr lang="nl-NL"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9950F99E-9E8A-4975-9CC2-06339CC9695A}"/>
              </a:ext>
            </a:extLst>
          </p:cNvPr>
          <p:cNvPicPr>
            <a:picLocks noChangeAspect="1"/>
          </p:cNvPicPr>
          <p:nvPr/>
        </p:nvPicPr>
        <p:blipFill>
          <a:blip r:embed="rId2"/>
          <a:stretch>
            <a:fillRect/>
          </a:stretch>
        </p:blipFill>
        <p:spPr>
          <a:xfrm>
            <a:off x="2494625" y="3429000"/>
            <a:ext cx="2131605" cy="3261472"/>
          </a:xfrm>
          <a:prstGeom prst="rect">
            <a:avLst/>
          </a:prstGeom>
        </p:spPr>
      </p:pic>
      <p:sp>
        <p:nvSpPr>
          <p:cNvPr id="5" name="Tekstvak 4">
            <a:extLst>
              <a:ext uri="{FF2B5EF4-FFF2-40B4-BE49-F238E27FC236}">
                <a16:creationId xmlns:a16="http://schemas.microsoft.com/office/drawing/2014/main" id="{DD4FD793-7BF6-48F1-9085-41BC34F6C187}"/>
              </a:ext>
            </a:extLst>
          </p:cNvPr>
          <p:cNvSpPr txBox="1"/>
          <p:nvPr/>
        </p:nvSpPr>
        <p:spPr>
          <a:xfrm>
            <a:off x="5202315" y="4456590"/>
            <a:ext cx="5433134" cy="369332"/>
          </a:xfrm>
          <a:prstGeom prst="rect">
            <a:avLst/>
          </a:prstGeom>
          <a:noFill/>
        </p:spPr>
        <p:txBody>
          <a:bodyPr wrap="square" rtlCol="0">
            <a:spAutoFit/>
          </a:bodyPr>
          <a:lstStyle/>
          <a:p>
            <a:r>
              <a:rPr lang="nl-NL" dirty="0"/>
              <a:t>Waar gebeurd!</a:t>
            </a:r>
          </a:p>
        </p:txBody>
      </p:sp>
      <p:pic>
        <p:nvPicPr>
          <p:cNvPr id="6" name="Afbeelding 5">
            <a:extLst>
              <a:ext uri="{FF2B5EF4-FFF2-40B4-BE49-F238E27FC236}">
                <a16:creationId xmlns:a16="http://schemas.microsoft.com/office/drawing/2014/main" id="{F2617427-926B-463C-A977-1C74A2E18367}"/>
              </a:ext>
            </a:extLst>
          </p:cNvPr>
          <p:cNvPicPr>
            <a:picLocks noChangeAspect="1"/>
          </p:cNvPicPr>
          <p:nvPr/>
        </p:nvPicPr>
        <p:blipFill>
          <a:blip r:embed="rId3"/>
          <a:stretch>
            <a:fillRect/>
          </a:stretch>
        </p:blipFill>
        <p:spPr>
          <a:xfrm>
            <a:off x="7565772" y="3534226"/>
            <a:ext cx="1619329" cy="2376996"/>
          </a:xfrm>
          <a:prstGeom prst="rect">
            <a:avLst/>
          </a:prstGeom>
        </p:spPr>
      </p:pic>
    </p:spTree>
    <p:extLst>
      <p:ext uri="{BB962C8B-B14F-4D97-AF65-F5344CB8AC3E}">
        <p14:creationId xmlns:p14="http://schemas.microsoft.com/office/powerpoint/2010/main" val="3713945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06F364-AF7C-4170-8884-71759647D16E}"/>
              </a:ext>
            </a:extLst>
          </p:cNvPr>
          <p:cNvSpPr>
            <a:spLocks noGrp="1"/>
          </p:cNvSpPr>
          <p:nvPr>
            <p:ph type="title"/>
          </p:nvPr>
        </p:nvSpPr>
        <p:spPr/>
        <p:txBody>
          <a:bodyPr/>
          <a:lstStyle/>
          <a:p>
            <a:r>
              <a:rPr lang="nl-NL" dirty="0"/>
              <a:t>Fijne week! Vragen? Opmerkingen? </a:t>
            </a:r>
          </a:p>
        </p:txBody>
      </p:sp>
      <p:pic>
        <p:nvPicPr>
          <p:cNvPr id="4" name="Tijdelijke aanduiding voor inhoud 3">
            <a:extLst>
              <a:ext uri="{FF2B5EF4-FFF2-40B4-BE49-F238E27FC236}">
                <a16:creationId xmlns:a16="http://schemas.microsoft.com/office/drawing/2014/main" id="{4FA38EDA-1DF6-4E57-BFEB-EEB6D23A5EA6}"/>
              </a:ext>
            </a:extLst>
          </p:cNvPr>
          <p:cNvPicPr>
            <a:picLocks noGrp="1" noChangeAspect="1"/>
          </p:cNvPicPr>
          <p:nvPr>
            <p:ph idx="1"/>
          </p:nvPr>
        </p:nvPicPr>
        <p:blipFill>
          <a:blip r:embed="rId2"/>
          <a:stretch>
            <a:fillRect/>
          </a:stretch>
        </p:blipFill>
        <p:spPr>
          <a:xfrm>
            <a:off x="3507817" y="2213499"/>
            <a:ext cx="2674867" cy="3778250"/>
          </a:xfrm>
          <a:prstGeom prst="rect">
            <a:avLst/>
          </a:prstGeom>
        </p:spPr>
      </p:pic>
    </p:spTree>
    <p:extLst>
      <p:ext uri="{BB962C8B-B14F-4D97-AF65-F5344CB8AC3E}">
        <p14:creationId xmlns:p14="http://schemas.microsoft.com/office/powerpoint/2010/main" val="444542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F3E5B-001C-41A5-AA53-07475438190E}"/>
              </a:ext>
            </a:extLst>
          </p:cNvPr>
          <p:cNvSpPr>
            <a:spLocks noGrp="1"/>
          </p:cNvSpPr>
          <p:nvPr>
            <p:ph type="title"/>
          </p:nvPr>
        </p:nvSpPr>
        <p:spPr/>
        <p:txBody>
          <a:bodyPr/>
          <a:lstStyle/>
          <a:p>
            <a:r>
              <a:rPr lang="nl-NL" dirty="0"/>
              <a:t>Terugblik en blik vooruit </a:t>
            </a:r>
          </a:p>
        </p:txBody>
      </p:sp>
      <p:sp>
        <p:nvSpPr>
          <p:cNvPr id="3" name="Tijdelijke aanduiding voor inhoud 2">
            <a:extLst>
              <a:ext uri="{FF2B5EF4-FFF2-40B4-BE49-F238E27FC236}">
                <a16:creationId xmlns:a16="http://schemas.microsoft.com/office/drawing/2014/main" id="{1C05B25B-D17E-4F36-AB52-41FC995FA4F4}"/>
              </a:ext>
            </a:extLst>
          </p:cNvPr>
          <p:cNvSpPr>
            <a:spLocks noGrp="1"/>
          </p:cNvSpPr>
          <p:nvPr>
            <p:ph idx="1"/>
          </p:nvPr>
        </p:nvSpPr>
        <p:spPr/>
        <p:txBody>
          <a:bodyPr>
            <a:normAutofit/>
          </a:bodyPr>
          <a:lstStyle/>
          <a:p>
            <a:pPr marL="0" indent="0">
              <a:buNone/>
            </a:pPr>
            <a:endParaRPr lang="nl-NL" dirty="0"/>
          </a:p>
          <a:p>
            <a:r>
              <a:rPr lang="nl-NL" dirty="0"/>
              <a:t>Laatste boekverslag; boek uitgezocht, groepjes gemaakt: formulier volgt. </a:t>
            </a:r>
          </a:p>
          <a:p>
            <a:r>
              <a:rPr lang="nl-NL" dirty="0"/>
              <a:t>Woordenschat en argumentatie</a:t>
            </a:r>
          </a:p>
          <a:p>
            <a:r>
              <a:rPr lang="nl-NL" dirty="0"/>
              <a:t>Creatief schrijven</a:t>
            </a:r>
          </a:p>
          <a:p>
            <a:endParaRPr lang="nl-NL" dirty="0"/>
          </a:p>
          <a:p>
            <a:pPr marL="0" indent="0">
              <a:buNone/>
            </a:pPr>
            <a:r>
              <a:rPr lang="nl-NL" dirty="0"/>
              <a:t>Pak alvast pen en papier. </a:t>
            </a:r>
          </a:p>
          <a:p>
            <a:endParaRPr lang="nl-NL" dirty="0"/>
          </a:p>
          <a:p>
            <a:endParaRPr lang="nl-NL" dirty="0"/>
          </a:p>
        </p:txBody>
      </p:sp>
    </p:spTree>
    <p:extLst>
      <p:ext uri="{BB962C8B-B14F-4D97-AF65-F5344CB8AC3E}">
        <p14:creationId xmlns:p14="http://schemas.microsoft.com/office/powerpoint/2010/main" val="24057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C362FF-349B-44C5-8617-5B8EA28CB091}"/>
              </a:ext>
            </a:extLst>
          </p:cNvPr>
          <p:cNvSpPr>
            <a:spLocks noGrp="1"/>
          </p:cNvSpPr>
          <p:nvPr>
            <p:ph type="title"/>
          </p:nvPr>
        </p:nvSpPr>
        <p:spPr/>
        <p:txBody>
          <a:bodyPr/>
          <a:lstStyle/>
          <a:p>
            <a:r>
              <a:rPr lang="nl-NL" dirty="0"/>
              <a:t>boekverslag 4: groepjes en plan gemaakt + boek gezocht </a:t>
            </a:r>
          </a:p>
        </p:txBody>
      </p:sp>
      <p:sp>
        <p:nvSpPr>
          <p:cNvPr id="3" name="Tijdelijke aanduiding voor inhoud 2">
            <a:extLst>
              <a:ext uri="{FF2B5EF4-FFF2-40B4-BE49-F238E27FC236}">
                <a16:creationId xmlns:a16="http://schemas.microsoft.com/office/drawing/2014/main" id="{C2827C0F-2BE6-4CFB-897C-9921E9309A58}"/>
              </a:ext>
            </a:extLst>
          </p:cNvPr>
          <p:cNvSpPr>
            <a:spLocks noGrp="1"/>
          </p:cNvSpPr>
          <p:nvPr>
            <p:ph idx="1"/>
          </p:nvPr>
        </p:nvSpPr>
        <p:spPr>
          <a:xfrm>
            <a:off x="2589212" y="2089212"/>
            <a:ext cx="8915400" cy="3777622"/>
          </a:xfrm>
        </p:spPr>
        <p:txBody>
          <a:bodyPr>
            <a:normAutofit lnSpcReduction="10000"/>
          </a:bodyPr>
          <a:lstStyle/>
          <a:p>
            <a:pPr marL="0" indent="0">
              <a:buNone/>
            </a:pPr>
            <a:r>
              <a:rPr lang="nl-NL" sz="3200" dirty="0"/>
              <a:t>Via de mail krijg je een formulier; invullen welk boek + groepje. </a:t>
            </a:r>
          </a:p>
          <a:p>
            <a:pPr marL="0" indent="0">
              <a:buNone/>
            </a:pPr>
            <a:r>
              <a:rPr lang="nl-NL" sz="3200" dirty="0"/>
              <a:t>Start met lezen en plan eerste moment van overleg/discussie.</a:t>
            </a:r>
          </a:p>
          <a:p>
            <a:pPr marL="0" indent="0">
              <a:buNone/>
            </a:pPr>
            <a:endParaRPr lang="nl-NL" sz="3200" dirty="0"/>
          </a:p>
          <a:p>
            <a:pPr marL="0" indent="0">
              <a:buNone/>
            </a:pPr>
            <a:endParaRPr lang="nl-NL" sz="3200" dirty="0"/>
          </a:p>
          <a:p>
            <a:pPr marL="0" indent="0">
              <a:buNone/>
            </a:pPr>
            <a:r>
              <a:rPr lang="nl-NL" sz="3200" dirty="0"/>
              <a:t>Inleveren: 22 juni </a:t>
            </a:r>
          </a:p>
        </p:txBody>
      </p:sp>
    </p:spTree>
    <p:extLst>
      <p:ext uri="{BB962C8B-B14F-4D97-AF65-F5344CB8AC3E}">
        <p14:creationId xmlns:p14="http://schemas.microsoft.com/office/powerpoint/2010/main" val="696366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270949-6CC9-4C4C-A983-3793D92716B9}"/>
              </a:ext>
            </a:extLst>
          </p:cNvPr>
          <p:cNvSpPr>
            <a:spLocks noGrp="1"/>
          </p:cNvSpPr>
          <p:nvPr>
            <p:ph type="title"/>
          </p:nvPr>
        </p:nvSpPr>
        <p:spPr/>
        <p:txBody>
          <a:bodyPr/>
          <a:lstStyle/>
          <a:p>
            <a:r>
              <a:rPr lang="nl-NL" dirty="0"/>
              <a:t>Woordenschat</a:t>
            </a:r>
          </a:p>
        </p:txBody>
      </p:sp>
      <p:sp>
        <p:nvSpPr>
          <p:cNvPr id="3" name="Tijdelijke aanduiding voor inhoud 2">
            <a:extLst>
              <a:ext uri="{FF2B5EF4-FFF2-40B4-BE49-F238E27FC236}">
                <a16:creationId xmlns:a16="http://schemas.microsoft.com/office/drawing/2014/main" id="{268300E0-1F92-47BA-9C70-21B97C1CB8DA}"/>
              </a:ext>
            </a:extLst>
          </p:cNvPr>
          <p:cNvSpPr>
            <a:spLocks noGrp="1"/>
          </p:cNvSpPr>
          <p:nvPr>
            <p:ph idx="1"/>
          </p:nvPr>
        </p:nvSpPr>
        <p:spPr/>
        <p:txBody>
          <a:bodyPr/>
          <a:lstStyle/>
          <a:p>
            <a:r>
              <a:rPr lang="nl-NL" dirty="0"/>
              <a:t>Klaar en ingeleverd in ELO: H1, oef. 1 en 2. Korte verwerkingsoefening ingeleverd in ELO. </a:t>
            </a:r>
          </a:p>
          <a:p>
            <a:r>
              <a:rPr lang="nl-NL" dirty="0"/>
              <a:t>Woordenschat oefeningen H3.  Zelf nakijken. Korte verwerkingsoefening inleveren in ELO. </a:t>
            </a:r>
          </a:p>
          <a:p>
            <a:pPr marL="0" indent="0">
              <a:buNone/>
            </a:pPr>
            <a:endParaRPr lang="nl-NL" dirty="0"/>
          </a:p>
          <a:p>
            <a:endParaRPr lang="nl-NL" dirty="0"/>
          </a:p>
          <a:p>
            <a:pPr marL="0" indent="0">
              <a:buNone/>
            </a:pPr>
            <a:endParaRPr lang="nl-NL" dirty="0"/>
          </a:p>
        </p:txBody>
      </p:sp>
    </p:spTree>
    <p:extLst>
      <p:ext uri="{BB962C8B-B14F-4D97-AF65-F5344CB8AC3E}">
        <p14:creationId xmlns:p14="http://schemas.microsoft.com/office/powerpoint/2010/main" val="423480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ACAECE-8F4A-4108-A019-074EAE20718E}"/>
              </a:ext>
            </a:extLst>
          </p:cNvPr>
          <p:cNvSpPr>
            <a:spLocks noGrp="1"/>
          </p:cNvSpPr>
          <p:nvPr>
            <p:ph type="title"/>
          </p:nvPr>
        </p:nvSpPr>
        <p:spPr/>
        <p:txBody>
          <a:bodyPr/>
          <a:lstStyle/>
          <a:p>
            <a:r>
              <a:rPr lang="nl-NL" dirty="0"/>
              <a:t>Oefening; dicteetje/betekenis woorden. </a:t>
            </a:r>
          </a:p>
        </p:txBody>
      </p:sp>
      <p:sp>
        <p:nvSpPr>
          <p:cNvPr id="3" name="Tijdelijke aanduiding voor inhoud 2">
            <a:extLst>
              <a:ext uri="{FF2B5EF4-FFF2-40B4-BE49-F238E27FC236}">
                <a16:creationId xmlns:a16="http://schemas.microsoft.com/office/drawing/2014/main" id="{38502672-0B2A-423F-BBD2-4DD723152C82}"/>
              </a:ext>
            </a:extLst>
          </p:cNvPr>
          <p:cNvSpPr>
            <a:spLocks noGrp="1"/>
          </p:cNvSpPr>
          <p:nvPr>
            <p:ph idx="1"/>
          </p:nvPr>
        </p:nvSpPr>
        <p:spPr/>
        <p:txBody>
          <a:bodyPr/>
          <a:lstStyle/>
          <a:p>
            <a:r>
              <a:rPr lang="nl-NL" dirty="0"/>
              <a:t>Je krijgt vijf zinnen van me. Na iedere zin noem ik het woord dat je op moet schrijven: </a:t>
            </a:r>
          </a:p>
          <a:p>
            <a:r>
              <a:rPr lang="nl-NL" dirty="0"/>
              <a:t>Hoe schrijf je dit?</a:t>
            </a:r>
          </a:p>
          <a:p>
            <a:r>
              <a:rPr lang="nl-NL" dirty="0"/>
              <a:t>Wat betekent dit?</a:t>
            </a:r>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2571926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BAA10D-6596-44A9-8FE5-9CE058CCE15F}"/>
              </a:ext>
            </a:extLst>
          </p:cNvPr>
          <p:cNvSpPr>
            <a:spLocks noGrp="1"/>
          </p:cNvSpPr>
          <p:nvPr>
            <p:ph type="title"/>
          </p:nvPr>
        </p:nvSpPr>
        <p:spPr/>
        <p:txBody>
          <a:bodyPr/>
          <a:lstStyle/>
          <a:p>
            <a:r>
              <a:rPr lang="nl-NL" dirty="0"/>
              <a:t>De woorden:</a:t>
            </a:r>
          </a:p>
        </p:txBody>
      </p:sp>
      <p:sp>
        <p:nvSpPr>
          <p:cNvPr id="3" name="Tijdelijke aanduiding voor inhoud 2">
            <a:extLst>
              <a:ext uri="{FF2B5EF4-FFF2-40B4-BE49-F238E27FC236}">
                <a16:creationId xmlns:a16="http://schemas.microsoft.com/office/drawing/2014/main" id="{14B061E5-2E03-4416-B374-A3BA0790F1A2}"/>
              </a:ext>
            </a:extLst>
          </p:cNvPr>
          <p:cNvSpPr>
            <a:spLocks noGrp="1"/>
          </p:cNvSpPr>
          <p:nvPr>
            <p:ph idx="1"/>
          </p:nvPr>
        </p:nvSpPr>
        <p:spPr/>
        <p:txBody>
          <a:bodyPr/>
          <a:lstStyle/>
          <a:p>
            <a:pPr marL="0" indent="0">
              <a:buNone/>
            </a:pPr>
            <a:endParaRPr lang="nl-NL" dirty="0"/>
          </a:p>
          <a:p>
            <a:pPr marL="0" indent="0">
              <a:buNone/>
            </a:pPr>
            <a:endParaRPr lang="nl-NL" dirty="0"/>
          </a:p>
        </p:txBody>
      </p:sp>
      <p:sp>
        <p:nvSpPr>
          <p:cNvPr id="4" name="Tekstvak 3">
            <a:extLst>
              <a:ext uri="{FF2B5EF4-FFF2-40B4-BE49-F238E27FC236}">
                <a16:creationId xmlns:a16="http://schemas.microsoft.com/office/drawing/2014/main" id="{287D9D3C-E037-40E2-8CC7-FAE9A6700A33}"/>
              </a:ext>
            </a:extLst>
          </p:cNvPr>
          <p:cNvSpPr txBox="1"/>
          <p:nvPr/>
        </p:nvSpPr>
        <p:spPr>
          <a:xfrm>
            <a:off x="2589212" y="1905000"/>
            <a:ext cx="6350602" cy="2246769"/>
          </a:xfrm>
          <a:prstGeom prst="rect">
            <a:avLst/>
          </a:prstGeom>
          <a:noFill/>
        </p:spPr>
        <p:txBody>
          <a:bodyPr wrap="square" rtlCol="0">
            <a:spAutoFit/>
          </a:bodyPr>
          <a:lstStyle/>
          <a:p>
            <a:pPr marL="342900" indent="-342900">
              <a:buAutoNum type="arabicPeriod"/>
            </a:pPr>
            <a:r>
              <a:rPr lang="nl-NL" sz="2800" dirty="0"/>
              <a:t>Punctueel</a:t>
            </a:r>
          </a:p>
          <a:p>
            <a:pPr marL="342900" indent="-342900">
              <a:buAutoNum type="arabicPeriod"/>
            </a:pPr>
            <a:r>
              <a:rPr lang="nl-NL" sz="2800" dirty="0"/>
              <a:t>Griffier</a:t>
            </a:r>
          </a:p>
          <a:p>
            <a:pPr marL="342900" indent="-342900">
              <a:buAutoNum type="arabicPeriod"/>
            </a:pPr>
            <a:r>
              <a:rPr lang="nl-NL" sz="2800" dirty="0"/>
              <a:t>Anesthesist</a:t>
            </a:r>
          </a:p>
          <a:p>
            <a:pPr marL="342900" indent="-342900">
              <a:buAutoNum type="arabicPeriod"/>
            </a:pPr>
            <a:r>
              <a:rPr lang="nl-NL" sz="2800" dirty="0"/>
              <a:t>Coöperatieve/ coöperatief</a:t>
            </a:r>
          </a:p>
          <a:p>
            <a:pPr marL="342900" indent="-342900">
              <a:buAutoNum type="arabicPeriod"/>
            </a:pPr>
            <a:r>
              <a:rPr lang="nl-NL" sz="2800" dirty="0"/>
              <a:t>Accuraat</a:t>
            </a:r>
          </a:p>
        </p:txBody>
      </p:sp>
    </p:spTree>
    <p:extLst>
      <p:ext uri="{BB962C8B-B14F-4D97-AF65-F5344CB8AC3E}">
        <p14:creationId xmlns:p14="http://schemas.microsoft.com/office/powerpoint/2010/main" val="350786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DAC0D-8F18-46F0-A834-CCF89D9EC1C3}"/>
              </a:ext>
            </a:extLst>
          </p:cNvPr>
          <p:cNvSpPr>
            <a:spLocks noGrp="1"/>
          </p:cNvSpPr>
          <p:nvPr>
            <p:ph type="title"/>
          </p:nvPr>
        </p:nvSpPr>
        <p:spPr/>
        <p:txBody>
          <a:bodyPr/>
          <a:lstStyle/>
          <a:p>
            <a:r>
              <a:rPr lang="nl-NL" dirty="0"/>
              <a:t>Start creatief schrijven</a:t>
            </a:r>
          </a:p>
        </p:txBody>
      </p:sp>
      <p:sp>
        <p:nvSpPr>
          <p:cNvPr id="6" name="Tekstvak 5">
            <a:extLst>
              <a:ext uri="{FF2B5EF4-FFF2-40B4-BE49-F238E27FC236}">
                <a16:creationId xmlns:a16="http://schemas.microsoft.com/office/drawing/2014/main" id="{D24EE1D9-FE20-46C7-BF6F-5DA597FCF5B1}"/>
              </a:ext>
            </a:extLst>
          </p:cNvPr>
          <p:cNvSpPr txBox="1"/>
          <p:nvPr/>
        </p:nvSpPr>
        <p:spPr>
          <a:xfrm>
            <a:off x="2476870" y="2512381"/>
            <a:ext cx="2290439" cy="369332"/>
          </a:xfrm>
          <a:prstGeom prst="rect">
            <a:avLst/>
          </a:prstGeom>
          <a:noFill/>
        </p:spPr>
        <p:txBody>
          <a:bodyPr wrap="square" rtlCol="0">
            <a:spAutoFit/>
          </a:bodyPr>
          <a:lstStyle/>
          <a:p>
            <a:r>
              <a:rPr lang="nl-NL" dirty="0"/>
              <a:t> </a:t>
            </a:r>
          </a:p>
        </p:txBody>
      </p:sp>
      <p:sp>
        <p:nvSpPr>
          <p:cNvPr id="4" name="Tijdelijke aanduiding voor inhoud 3">
            <a:extLst>
              <a:ext uri="{FF2B5EF4-FFF2-40B4-BE49-F238E27FC236}">
                <a16:creationId xmlns:a16="http://schemas.microsoft.com/office/drawing/2014/main" id="{CACAC823-22E4-42DF-B953-9A7BD1CD97CD}"/>
              </a:ext>
            </a:extLst>
          </p:cNvPr>
          <p:cNvSpPr>
            <a:spLocks noGrp="1"/>
          </p:cNvSpPr>
          <p:nvPr>
            <p:ph idx="1"/>
          </p:nvPr>
        </p:nvSpPr>
        <p:spPr/>
        <p:txBody>
          <a:bodyPr/>
          <a:lstStyle/>
          <a:p>
            <a:pPr marL="0" indent="0">
              <a:buNone/>
            </a:pPr>
            <a:r>
              <a:rPr lang="nl-NL" b="1" dirty="0"/>
              <a:t>Oudste vrouw van Spanje (113) overleeft coronavirus: "Voel me goed, buiten enkele kwaaltjes"</a:t>
            </a:r>
          </a:p>
          <a:p>
            <a:pPr marL="0" indent="0">
              <a:buNone/>
            </a:pPr>
            <a:r>
              <a:rPr lang="nl-NL" dirty="0"/>
              <a:t>In Spanje is een 113-jarige vrouw genezen verklaard van de ziekte COVID-19, veroorzaakt door het nieuwe coronavirus. María </a:t>
            </a:r>
            <a:r>
              <a:rPr lang="nl-NL" dirty="0" err="1"/>
              <a:t>Branyas</a:t>
            </a:r>
            <a:r>
              <a:rPr lang="nl-NL" dirty="0"/>
              <a:t> is niet zomaar een vrouw, ze is de oudste vrouw van Spanje. En nu dus ook de oudste genezen coronapatiënt in Spanje en mogelijk wereldwijd.</a:t>
            </a:r>
          </a:p>
          <a:p>
            <a:endParaRPr lang="nl-NL" dirty="0"/>
          </a:p>
        </p:txBody>
      </p:sp>
      <p:pic>
        <p:nvPicPr>
          <p:cNvPr id="7" name="Afbeelding 6">
            <a:extLst>
              <a:ext uri="{FF2B5EF4-FFF2-40B4-BE49-F238E27FC236}">
                <a16:creationId xmlns:a16="http://schemas.microsoft.com/office/drawing/2014/main" id="{EB80FDB7-C9C6-4D71-9243-E703B7C64150}"/>
              </a:ext>
            </a:extLst>
          </p:cNvPr>
          <p:cNvPicPr>
            <a:picLocks noChangeAspect="1"/>
          </p:cNvPicPr>
          <p:nvPr/>
        </p:nvPicPr>
        <p:blipFill>
          <a:blip r:embed="rId2"/>
          <a:stretch>
            <a:fillRect/>
          </a:stretch>
        </p:blipFill>
        <p:spPr>
          <a:xfrm>
            <a:off x="2589212" y="4221341"/>
            <a:ext cx="3845635" cy="2012549"/>
          </a:xfrm>
          <a:prstGeom prst="rect">
            <a:avLst/>
          </a:prstGeom>
        </p:spPr>
      </p:pic>
    </p:spTree>
    <p:extLst>
      <p:ext uri="{BB962C8B-B14F-4D97-AF65-F5344CB8AC3E}">
        <p14:creationId xmlns:p14="http://schemas.microsoft.com/office/powerpoint/2010/main" val="231781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65269E-22D9-4721-A5E5-02C105B90B40}"/>
              </a:ext>
            </a:extLst>
          </p:cNvPr>
          <p:cNvSpPr>
            <a:spLocks noGrp="1"/>
          </p:cNvSpPr>
          <p:nvPr>
            <p:ph type="title"/>
          </p:nvPr>
        </p:nvSpPr>
        <p:spPr/>
        <p:txBody>
          <a:bodyPr/>
          <a:lstStyle/>
          <a:p>
            <a:r>
              <a:rPr lang="nl-NL" dirty="0"/>
              <a:t>Wat is haar verhaal? </a:t>
            </a:r>
          </a:p>
        </p:txBody>
      </p:sp>
      <p:sp>
        <p:nvSpPr>
          <p:cNvPr id="3" name="Tijdelijke aanduiding voor inhoud 2">
            <a:extLst>
              <a:ext uri="{FF2B5EF4-FFF2-40B4-BE49-F238E27FC236}">
                <a16:creationId xmlns:a16="http://schemas.microsoft.com/office/drawing/2014/main" id="{DAEDE9F5-727A-4A9C-B485-F46E52B0BDB1}"/>
              </a:ext>
            </a:extLst>
          </p:cNvPr>
          <p:cNvSpPr>
            <a:spLocks noGrp="1"/>
          </p:cNvSpPr>
          <p:nvPr>
            <p:ph idx="1"/>
          </p:nvPr>
        </p:nvSpPr>
        <p:spPr/>
        <p:txBody>
          <a:bodyPr/>
          <a:lstStyle/>
          <a:p>
            <a:pPr marL="0" indent="0">
              <a:buNone/>
            </a:pPr>
            <a:r>
              <a:rPr lang="nl-NL" b="1" dirty="0"/>
              <a:t>Tbc</a:t>
            </a:r>
          </a:p>
          <a:p>
            <a:pPr marL="0" indent="0">
              <a:buNone/>
            </a:pPr>
            <a:r>
              <a:rPr lang="nl-NL" dirty="0"/>
              <a:t>María </a:t>
            </a:r>
            <a:r>
              <a:rPr lang="nl-NL" dirty="0" err="1"/>
              <a:t>Branyas</a:t>
            </a:r>
            <a:r>
              <a:rPr lang="nl-NL" dirty="0"/>
              <a:t> werd in 1907 geboren in San Francisco, in de Verenigde Staten, waar haar vader op dat moment aan het werk was. Na in San Francisco en New Orleans gewoond te hebben, keerde ze in 1915 per schip naar Spanje terug, waar ze op verschillende plaatsen in Catalonië heeft gewoond. Tijdens die zeereis stierf haar vader aan tuberculose (tbc). Zijn lichaam werd in zee gegooid.</a:t>
            </a:r>
          </a:p>
          <a:p>
            <a:pPr marL="0" indent="0">
              <a:buNone/>
            </a:pPr>
            <a:r>
              <a:rPr lang="nl-NL" dirty="0"/>
              <a:t>De voorbije 113 jaar overleefde ze de Spaanse griep, de Eerste Wereldoorlog en de Spaanse burgeroorlog. Naar eigen zeggen heeft ze haar hoge leeftijd te danken aan heel wat geluk met haar gezondheid. Volgens haar dochter is </a:t>
            </a:r>
            <a:r>
              <a:rPr lang="nl-NL" dirty="0" err="1"/>
              <a:t>Branyas</a:t>
            </a:r>
            <a:r>
              <a:rPr lang="nl-NL" dirty="0"/>
              <a:t>' mentale gezondheid vandaag de dag nog steeds vrij goed, maar ziet en hoort ze niet zo goed meer.</a:t>
            </a:r>
          </a:p>
          <a:p>
            <a:endParaRPr lang="nl-NL" dirty="0"/>
          </a:p>
        </p:txBody>
      </p:sp>
    </p:spTree>
    <p:extLst>
      <p:ext uri="{BB962C8B-B14F-4D97-AF65-F5344CB8AC3E}">
        <p14:creationId xmlns:p14="http://schemas.microsoft.com/office/powerpoint/2010/main" val="2436188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C5F34D-2812-4AAE-A074-44A07EBAE3CC}"/>
              </a:ext>
            </a:extLst>
          </p:cNvPr>
          <p:cNvSpPr>
            <a:spLocks noGrp="1"/>
          </p:cNvSpPr>
          <p:nvPr>
            <p:ph type="title"/>
          </p:nvPr>
        </p:nvSpPr>
        <p:spPr/>
        <p:txBody>
          <a:bodyPr/>
          <a:lstStyle/>
          <a:p>
            <a:r>
              <a:rPr lang="nl-NL" dirty="0"/>
              <a:t>Zoek een krantenartikel/nieuwbericht dat je interesseert. </a:t>
            </a:r>
          </a:p>
        </p:txBody>
      </p:sp>
      <p:sp>
        <p:nvSpPr>
          <p:cNvPr id="3" name="Tijdelijke aanduiding voor inhoud 2">
            <a:extLst>
              <a:ext uri="{FF2B5EF4-FFF2-40B4-BE49-F238E27FC236}">
                <a16:creationId xmlns:a16="http://schemas.microsoft.com/office/drawing/2014/main" id="{2BC79D1F-A833-4321-8931-411C1CEFE3B2}"/>
              </a:ext>
            </a:extLst>
          </p:cNvPr>
          <p:cNvSpPr>
            <a:spLocks noGrp="1"/>
          </p:cNvSpPr>
          <p:nvPr>
            <p:ph idx="1"/>
          </p:nvPr>
        </p:nvSpPr>
        <p:spPr/>
        <p:txBody>
          <a:bodyPr/>
          <a:lstStyle/>
          <a:p>
            <a:pPr>
              <a:buAutoNum type="arabicPeriod"/>
            </a:pPr>
            <a:r>
              <a:rPr lang="nl-NL" dirty="0"/>
              <a:t>Lees het artikel goed en maak deze week de volgende opdrachten;</a:t>
            </a:r>
          </a:p>
          <a:p>
            <a:pPr>
              <a:buAutoNum type="arabicPeriod"/>
            </a:pPr>
            <a:r>
              <a:rPr lang="nl-NL" dirty="0"/>
              <a:t>Zitten er moeilijke woorden in? onderstreep ze en zoek op wat ze betekenen?</a:t>
            </a:r>
          </a:p>
          <a:p>
            <a:pPr>
              <a:buAutoNum type="arabicPeriod"/>
            </a:pPr>
            <a:r>
              <a:rPr lang="nl-NL" dirty="0"/>
              <a:t>Staat er informatie in waar je niet veel over weet? Zoek op meer uitleg op. (bijvoorbeeld: De Spaanse griep)</a:t>
            </a:r>
          </a:p>
          <a:p>
            <a:pPr>
              <a:buAutoNum type="arabicPeriod"/>
            </a:pPr>
            <a:r>
              <a:rPr lang="nl-NL" dirty="0"/>
              <a:t>Denk vast na over de vraag hoe je hier een verhaal van kan maken. </a:t>
            </a:r>
          </a:p>
        </p:txBody>
      </p:sp>
    </p:spTree>
    <p:extLst>
      <p:ext uri="{BB962C8B-B14F-4D97-AF65-F5344CB8AC3E}">
        <p14:creationId xmlns:p14="http://schemas.microsoft.com/office/powerpoint/2010/main" val="3264104492"/>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TM02892315[[fn=Sliert]]</Template>
  <TotalTime>278</TotalTime>
  <Words>487</Words>
  <Application>Microsoft Office PowerPoint</Application>
  <PresentationFormat>Breedbeeld</PresentationFormat>
  <Paragraphs>50</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Century Gothic</vt:lpstr>
      <vt:lpstr>Wingdings 3</vt:lpstr>
      <vt:lpstr>Sliert</vt:lpstr>
      <vt:lpstr>Maandag 18 mei </vt:lpstr>
      <vt:lpstr>Terugblik en blik vooruit </vt:lpstr>
      <vt:lpstr>boekverslag 4: groepjes en plan gemaakt + boek gezocht </vt:lpstr>
      <vt:lpstr>Woordenschat</vt:lpstr>
      <vt:lpstr>Oefening; dicteetje/betekenis woorden. </vt:lpstr>
      <vt:lpstr>De woorden:</vt:lpstr>
      <vt:lpstr>Start creatief schrijven</vt:lpstr>
      <vt:lpstr>Wat is haar verhaal? </vt:lpstr>
      <vt:lpstr>Zoek een krantenartikel/nieuwbericht dat je interesseert. </vt:lpstr>
      <vt:lpstr>Hou werktijd in de gaten:</vt:lpstr>
      <vt:lpstr>Fijne week! Vragen? Opmerkingen?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Maandag 11 mei </dc:title>
  <dc:creator>Esther Kogelman</dc:creator>
  <cp:lastModifiedBy>Esther Kogelman</cp:lastModifiedBy>
  <cp:revision>16</cp:revision>
  <dcterms:created xsi:type="dcterms:W3CDTF">2020-05-11T06:56:43Z</dcterms:created>
  <dcterms:modified xsi:type="dcterms:W3CDTF">2020-05-18T09:58:09Z</dcterms:modified>
</cp:coreProperties>
</file>